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2" r:id="rId7"/>
    <p:sldId id="264" r:id="rId8"/>
    <p:sldId id="266" r:id="rId9"/>
    <p:sldId id="267" r:id="rId10"/>
    <p:sldId id="268" r:id="rId11"/>
    <p:sldId id="261" r:id="rId12"/>
    <p:sldId id="269" r:id="rId13"/>
    <p:sldId id="270" r:id="rId14"/>
    <p:sldId id="271" r:id="rId15"/>
    <p:sldId id="272" r:id="rId16"/>
    <p:sldId id="273" r:id="rId17"/>
    <p:sldId id="274" r:id="rId18"/>
    <p:sldId id="275" r:id="rId19"/>
    <p:sldId id="263"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347"/>
    <p:restoredTop sz="50000"/>
  </p:normalViewPr>
  <p:slideViewPr>
    <p:cSldViewPr snapToGrid="0" snapToObjects="1">
      <p:cViewPr varScale="1">
        <p:scale>
          <a:sx n="43" d="100"/>
          <a:sy n="43" d="100"/>
        </p:scale>
        <p:origin x="16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6ED9B-E65D-F441-9617-3FB6A1766359}" type="datetimeFigureOut">
              <a:rPr lang="en-US" smtClean="0"/>
              <a:t>12/18/16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43565-A049-2E4D-905A-78804BE51F8D}" type="slidenum">
              <a:rPr lang="en-US" smtClean="0"/>
              <a:t>‹#›</a:t>
            </a:fld>
            <a:endParaRPr lang="en-US"/>
          </a:p>
        </p:txBody>
      </p:sp>
    </p:spTree>
    <p:extLst>
      <p:ext uri="{BB962C8B-B14F-4D97-AF65-F5344CB8AC3E}">
        <p14:creationId xmlns:p14="http://schemas.microsoft.com/office/powerpoint/2010/main" val="1240428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43565-A049-2E4D-905A-78804BE51F8D}" type="slidenum">
              <a:rPr lang="en-US" smtClean="0"/>
              <a:t>2</a:t>
            </a:fld>
            <a:endParaRPr lang="en-US"/>
          </a:p>
        </p:txBody>
      </p:sp>
    </p:spTree>
    <p:extLst>
      <p:ext uri="{BB962C8B-B14F-4D97-AF65-F5344CB8AC3E}">
        <p14:creationId xmlns:p14="http://schemas.microsoft.com/office/powerpoint/2010/main" val="104688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smtClean="0"/>
              <a:t>Click to edit Master subtitle style</a:t>
            </a:r>
            <a:endParaRPr lang="en-US"/>
          </a:p>
        </p:txBody>
      </p:sp>
      <p:sp>
        <p:nvSpPr>
          <p:cNvPr id="4" name="Date Placeholder 3"/>
          <p:cNvSpPr>
            <a:spLocks noGrp="1"/>
          </p:cNvSpPr>
          <p:nvPr>
            <p:ph type="dt" sz="half" idx="10"/>
          </p:nvPr>
        </p:nvSpPr>
        <p:spPr/>
        <p:txBody>
          <a:bodyPr/>
          <a:lstStyle/>
          <a:p>
            <a:fld id="{DDA8B3FC-B513-2A46-9951-B4936943BFC2}" type="datetimeFigureOut">
              <a:rPr lang="en-US" smtClean="0"/>
              <a:t>12/18/16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AE9B37-145F-FA49-9308-E6F536A5239B}" type="slidenum">
              <a:rPr lang="en-US" smtClean="0"/>
              <a:t>‹#›</a:t>
            </a:fld>
            <a:endParaRPr lang="en-US"/>
          </a:p>
        </p:txBody>
      </p:sp>
    </p:spTree>
    <p:extLst>
      <p:ext uri="{BB962C8B-B14F-4D97-AF65-F5344CB8AC3E}">
        <p14:creationId xmlns:p14="http://schemas.microsoft.com/office/powerpoint/2010/main" val="163400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Date Placeholder 3"/>
          <p:cNvSpPr>
            <a:spLocks noGrp="1"/>
          </p:cNvSpPr>
          <p:nvPr>
            <p:ph type="dt" sz="half" idx="10"/>
          </p:nvPr>
        </p:nvSpPr>
        <p:spPr/>
        <p:txBody>
          <a:bodyPr/>
          <a:lstStyle/>
          <a:p>
            <a:fld id="{DDA8B3FC-B513-2A46-9951-B4936943BFC2}" type="datetimeFigureOut">
              <a:rPr lang="en-US" smtClean="0"/>
              <a:t>12/18/16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AE9B37-145F-FA49-9308-E6F536A5239B}" type="slidenum">
              <a:rPr lang="en-US" smtClean="0"/>
              <a:t>‹#›</a:t>
            </a:fld>
            <a:endParaRPr lang="en-US"/>
          </a:p>
        </p:txBody>
      </p:sp>
    </p:spTree>
    <p:extLst>
      <p:ext uri="{BB962C8B-B14F-4D97-AF65-F5344CB8AC3E}">
        <p14:creationId xmlns:p14="http://schemas.microsoft.com/office/powerpoint/2010/main" val="268789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Date Placeholder 3"/>
          <p:cNvSpPr>
            <a:spLocks noGrp="1"/>
          </p:cNvSpPr>
          <p:nvPr>
            <p:ph type="dt" sz="half" idx="10"/>
          </p:nvPr>
        </p:nvSpPr>
        <p:spPr/>
        <p:txBody>
          <a:bodyPr/>
          <a:lstStyle/>
          <a:p>
            <a:fld id="{DDA8B3FC-B513-2A46-9951-B4936943BFC2}" type="datetimeFigureOut">
              <a:rPr lang="en-US" smtClean="0"/>
              <a:t>12/18/16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AE9B37-145F-FA49-9308-E6F536A5239B}" type="slidenum">
              <a:rPr lang="en-US" smtClean="0"/>
              <a:t>‹#›</a:t>
            </a:fld>
            <a:endParaRPr lang="en-US"/>
          </a:p>
        </p:txBody>
      </p:sp>
    </p:spTree>
    <p:extLst>
      <p:ext uri="{BB962C8B-B14F-4D97-AF65-F5344CB8AC3E}">
        <p14:creationId xmlns:p14="http://schemas.microsoft.com/office/powerpoint/2010/main" val="138602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3" name="Content Placeholder 2"/>
          <p:cNvSpPr>
            <a:spLocks noGrp="1"/>
          </p:cNvSpPr>
          <p:nvPr>
            <p:ph idx="1"/>
          </p:nvPr>
        </p:nvSpPr>
        <p:spPr/>
        <p:txBody>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Date Placeholder 3"/>
          <p:cNvSpPr>
            <a:spLocks noGrp="1"/>
          </p:cNvSpPr>
          <p:nvPr>
            <p:ph type="dt" sz="half" idx="10"/>
          </p:nvPr>
        </p:nvSpPr>
        <p:spPr/>
        <p:txBody>
          <a:bodyPr/>
          <a:lstStyle/>
          <a:p>
            <a:fld id="{DDA8B3FC-B513-2A46-9951-B4936943BFC2}" type="datetimeFigureOut">
              <a:rPr lang="en-US" smtClean="0"/>
              <a:t>12/18/16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AE9B37-145F-FA49-9308-E6F536A5239B}" type="slidenum">
              <a:rPr lang="en-US" smtClean="0"/>
              <a:t>‹#›</a:t>
            </a:fld>
            <a:endParaRPr lang="en-US"/>
          </a:p>
        </p:txBody>
      </p:sp>
    </p:spTree>
    <p:extLst>
      <p:ext uri="{BB962C8B-B14F-4D97-AF65-F5344CB8AC3E}">
        <p14:creationId xmlns:p14="http://schemas.microsoft.com/office/powerpoint/2010/main" val="756911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smtClean="0"/>
              <a:t>Click to edit Master text styles</a:t>
            </a:r>
          </a:p>
        </p:txBody>
      </p:sp>
      <p:sp>
        <p:nvSpPr>
          <p:cNvPr id="4" name="Date Placeholder 3"/>
          <p:cNvSpPr>
            <a:spLocks noGrp="1"/>
          </p:cNvSpPr>
          <p:nvPr>
            <p:ph type="dt" sz="half" idx="10"/>
          </p:nvPr>
        </p:nvSpPr>
        <p:spPr/>
        <p:txBody>
          <a:bodyPr/>
          <a:lstStyle/>
          <a:p>
            <a:fld id="{DDA8B3FC-B513-2A46-9951-B4936943BFC2}" type="datetimeFigureOut">
              <a:rPr lang="en-US" smtClean="0"/>
              <a:t>12/18/16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AE9B37-145F-FA49-9308-E6F536A5239B}" type="slidenum">
              <a:rPr lang="en-US" smtClean="0"/>
              <a:t>‹#›</a:t>
            </a:fld>
            <a:endParaRPr lang="en-US"/>
          </a:p>
        </p:txBody>
      </p:sp>
    </p:spTree>
    <p:extLst>
      <p:ext uri="{BB962C8B-B14F-4D97-AF65-F5344CB8AC3E}">
        <p14:creationId xmlns:p14="http://schemas.microsoft.com/office/powerpoint/2010/main" val="1512232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5" name="Date Placeholder 4"/>
          <p:cNvSpPr>
            <a:spLocks noGrp="1"/>
          </p:cNvSpPr>
          <p:nvPr>
            <p:ph type="dt" sz="half" idx="10"/>
          </p:nvPr>
        </p:nvSpPr>
        <p:spPr/>
        <p:txBody>
          <a:bodyPr/>
          <a:lstStyle/>
          <a:p>
            <a:fld id="{DDA8B3FC-B513-2A46-9951-B4936943BFC2}" type="datetimeFigureOut">
              <a:rPr lang="en-US" smtClean="0"/>
              <a:t>12/18/16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AE9B37-145F-FA49-9308-E6F536A5239B}" type="slidenum">
              <a:rPr lang="en-US" smtClean="0"/>
              <a:t>‹#›</a:t>
            </a:fld>
            <a:endParaRPr lang="en-US"/>
          </a:p>
        </p:txBody>
      </p:sp>
    </p:spTree>
    <p:extLst>
      <p:ext uri="{BB962C8B-B14F-4D97-AF65-F5344CB8AC3E}">
        <p14:creationId xmlns:p14="http://schemas.microsoft.com/office/powerpoint/2010/main" val="61535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7" name="Date Placeholder 6"/>
          <p:cNvSpPr>
            <a:spLocks noGrp="1"/>
          </p:cNvSpPr>
          <p:nvPr>
            <p:ph type="dt" sz="half" idx="10"/>
          </p:nvPr>
        </p:nvSpPr>
        <p:spPr/>
        <p:txBody>
          <a:bodyPr/>
          <a:lstStyle/>
          <a:p>
            <a:fld id="{DDA8B3FC-B513-2A46-9951-B4936943BFC2}" type="datetimeFigureOut">
              <a:rPr lang="en-US" smtClean="0"/>
              <a:t>12/18/16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AE9B37-145F-FA49-9308-E6F536A5239B}" type="slidenum">
              <a:rPr lang="en-US" smtClean="0"/>
              <a:t>‹#›</a:t>
            </a:fld>
            <a:endParaRPr lang="en-US"/>
          </a:p>
        </p:txBody>
      </p:sp>
    </p:spTree>
    <p:extLst>
      <p:ext uri="{BB962C8B-B14F-4D97-AF65-F5344CB8AC3E}">
        <p14:creationId xmlns:p14="http://schemas.microsoft.com/office/powerpoint/2010/main" val="2124447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Click to edit Master title style</a:t>
            </a:r>
            <a:endParaRPr lang="en-US"/>
          </a:p>
        </p:txBody>
      </p:sp>
      <p:sp>
        <p:nvSpPr>
          <p:cNvPr id="3" name="Date Placeholder 2"/>
          <p:cNvSpPr>
            <a:spLocks noGrp="1"/>
          </p:cNvSpPr>
          <p:nvPr>
            <p:ph type="dt" sz="half" idx="10"/>
          </p:nvPr>
        </p:nvSpPr>
        <p:spPr/>
        <p:txBody>
          <a:bodyPr/>
          <a:lstStyle/>
          <a:p>
            <a:fld id="{DDA8B3FC-B513-2A46-9951-B4936943BFC2}" type="datetimeFigureOut">
              <a:rPr lang="en-US" smtClean="0"/>
              <a:t>12/18/16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AE9B37-145F-FA49-9308-E6F536A5239B}" type="slidenum">
              <a:rPr lang="en-US" smtClean="0"/>
              <a:t>‹#›</a:t>
            </a:fld>
            <a:endParaRPr lang="en-US"/>
          </a:p>
        </p:txBody>
      </p:sp>
    </p:spTree>
    <p:extLst>
      <p:ext uri="{BB962C8B-B14F-4D97-AF65-F5344CB8AC3E}">
        <p14:creationId xmlns:p14="http://schemas.microsoft.com/office/powerpoint/2010/main" val="1520387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A8B3FC-B513-2A46-9951-B4936943BFC2}" type="datetimeFigureOut">
              <a:rPr lang="en-US" smtClean="0"/>
              <a:t>12/18/16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AE9B37-145F-FA49-9308-E6F536A5239B}" type="slidenum">
              <a:rPr lang="en-US" smtClean="0"/>
              <a:t>‹#›</a:t>
            </a:fld>
            <a:endParaRPr lang="en-US"/>
          </a:p>
        </p:txBody>
      </p:sp>
    </p:spTree>
    <p:extLst>
      <p:ext uri="{BB962C8B-B14F-4D97-AF65-F5344CB8AC3E}">
        <p14:creationId xmlns:p14="http://schemas.microsoft.com/office/powerpoint/2010/main" val="23862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Click to edit Master text styles</a:t>
            </a:r>
          </a:p>
        </p:txBody>
      </p:sp>
      <p:sp>
        <p:nvSpPr>
          <p:cNvPr id="5" name="Date Placeholder 4"/>
          <p:cNvSpPr>
            <a:spLocks noGrp="1"/>
          </p:cNvSpPr>
          <p:nvPr>
            <p:ph type="dt" sz="half" idx="10"/>
          </p:nvPr>
        </p:nvSpPr>
        <p:spPr/>
        <p:txBody>
          <a:bodyPr/>
          <a:lstStyle/>
          <a:p>
            <a:fld id="{DDA8B3FC-B513-2A46-9951-B4936943BFC2}" type="datetimeFigureOut">
              <a:rPr lang="en-US" smtClean="0"/>
              <a:t>12/18/16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AE9B37-145F-FA49-9308-E6F536A5239B}" type="slidenum">
              <a:rPr lang="en-US" smtClean="0"/>
              <a:t>‹#›</a:t>
            </a:fld>
            <a:endParaRPr lang="en-US"/>
          </a:p>
        </p:txBody>
      </p:sp>
    </p:spTree>
    <p:extLst>
      <p:ext uri="{BB962C8B-B14F-4D97-AF65-F5344CB8AC3E}">
        <p14:creationId xmlns:p14="http://schemas.microsoft.com/office/powerpoint/2010/main" val="1280222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smtClean="0"/>
              <a:t>Click to edit Master text styles</a:t>
            </a:r>
          </a:p>
        </p:txBody>
      </p:sp>
      <p:sp>
        <p:nvSpPr>
          <p:cNvPr id="5" name="Date Placeholder 4"/>
          <p:cNvSpPr>
            <a:spLocks noGrp="1"/>
          </p:cNvSpPr>
          <p:nvPr>
            <p:ph type="dt" sz="half" idx="10"/>
          </p:nvPr>
        </p:nvSpPr>
        <p:spPr/>
        <p:txBody>
          <a:bodyPr/>
          <a:lstStyle/>
          <a:p>
            <a:fld id="{DDA8B3FC-B513-2A46-9951-B4936943BFC2}" type="datetimeFigureOut">
              <a:rPr lang="en-US" smtClean="0"/>
              <a:t>12/18/16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AE9B37-145F-FA49-9308-E6F536A5239B}" type="slidenum">
              <a:rPr lang="en-US" smtClean="0"/>
              <a:t>‹#›</a:t>
            </a:fld>
            <a:endParaRPr lang="en-US"/>
          </a:p>
        </p:txBody>
      </p:sp>
    </p:spTree>
    <p:extLst>
      <p:ext uri="{BB962C8B-B14F-4D97-AF65-F5344CB8AC3E}">
        <p14:creationId xmlns:p14="http://schemas.microsoft.com/office/powerpoint/2010/main" val="10558056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smtClean="0"/>
              <a:t>Click to edit Master text styles</a:t>
            </a:r>
          </a:p>
          <a:p>
            <a:pPr lvl="1"/>
            <a:r>
              <a:rPr lang="it-IT" smtClean="0"/>
              <a:t>Second level</a:t>
            </a:r>
          </a:p>
          <a:p>
            <a:pPr lvl="2"/>
            <a:r>
              <a:rPr lang="it-IT" smtClean="0"/>
              <a:t>Third level</a:t>
            </a:r>
          </a:p>
          <a:p>
            <a:pPr lvl="3"/>
            <a:r>
              <a:rPr lang="it-IT" smtClean="0"/>
              <a:t>Fourth level</a:t>
            </a:r>
          </a:p>
          <a:p>
            <a:pPr lvl="4"/>
            <a:r>
              <a:rPr lang="it-IT"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8B3FC-B513-2A46-9951-B4936943BFC2}" type="datetimeFigureOut">
              <a:rPr lang="en-US" smtClean="0"/>
              <a:t>12/18/16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AE9B37-145F-FA49-9308-E6F536A5239B}" type="slidenum">
              <a:rPr lang="en-US" smtClean="0"/>
              <a:t>‹#›</a:t>
            </a:fld>
            <a:endParaRPr lang="en-US"/>
          </a:p>
        </p:txBody>
      </p:sp>
    </p:spTree>
    <p:extLst>
      <p:ext uri="{BB962C8B-B14F-4D97-AF65-F5344CB8AC3E}">
        <p14:creationId xmlns:p14="http://schemas.microsoft.com/office/powerpoint/2010/main" val="10191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One-way and two-way SSL authentication</a:t>
            </a:r>
            <a:br>
              <a:rPr lang="en-US" b="1" dirty="0"/>
            </a:br>
            <a:endParaRPr lang="en-US" dirty="0"/>
          </a:p>
        </p:txBody>
      </p:sp>
      <p:sp>
        <p:nvSpPr>
          <p:cNvPr id="3" name="Subtitle 2"/>
          <p:cNvSpPr>
            <a:spLocks noGrp="1"/>
          </p:cNvSpPr>
          <p:nvPr>
            <p:ph type="subTitle" idx="1"/>
          </p:nvPr>
        </p:nvSpPr>
        <p:spPr/>
        <p:txBody>
          <a:bodyPr/>
          <a:lstStyle/>
          <a:p>
            <a:r>
              <a:rPr lang="en-US" dirty="0" err="1" smtClean="0"/>
              <a:t>Filippo</a:t>
            </a:r>
            <a:r>
              <a:rPr lang="en-US" dirty="0" smtClean="0"/>
              <a:t> </a:t>
            </a:r>
            <a:r>
              <a:rPr lang="en-US" dirty="0" err="1" smtClean="0"/>
              <a:t>Gaudenzi</a:t>
            </a:r>
            <a:endParaRPr lang="en-US" dirty="0" smtClean="0"/>
          </a:p>
          <a:p>
            <a:r>
              <a:rPr lang="en-US" dirty="0" err="1" smtClean="0"/>
              <a:t>Lez</a:t>
            </a:r>
            <a:r>
              <a:rPr lang="en-US" dirty="0" smtClean="0"/>
              <a:t> di </a:t>
            </a:r>
            <a:r>
              <a:rPr lang="en-US" dirty="0" err="1" smtClean="0"/>
              <a:t>Sicurezza</a:t>
            </a:r>
            <a:r>
              <a:rPr lang="en-US" dirty="0" smtClean="0"/>
              <a:t> </a:t>
            </a:r>
            <a:r>
              <a:rPr lang="en-US" dirty="0" err="1" smtClean="0"/>
              <a:t>delle</a:t>
            </a:r>
            <a:r>
              <a:rPr lang="en-US" dirty="0" smtClean="0"/>
              <a:t> </a:t>
            </a:r>
            <a:r>
              <a:rPr lang="en-US" dirty="0" err="1" smtClean="0"/>
              <a:t>Reti</a:t>
            </a:r>
            <a:endParaRPr lang="en-US" dirty="0"/>
          </a:p>
        </p:txBody>
      </p:sp>
    </p:spTree>
    <p:extLst>
      <p:ext uri="{BB962C8B-B14F-4D97-AF65-F5344CB8AC3E}">
        <p14:creationId xmlns:p14="http://schemas.microsoft.com/office/powerpoint/2010/main" val="694451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Client side </a:t>
            </a:r>
            <a:r>
              <a:rPr lang="en-US" b="1" dirty="0" err="1" smtClean="0"/>
              <a:t>truststores</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When </a:t>
            </a:r>
            <a:r>
              <a:rPr lang="en-US" dirty="0"/>
              <a:t>the client receives the server certificate, it is up to the client to determine whether to trust the certificate. </a:t>
            </a:r>
            <a:r>
              <a:rPr lang="en-US" b="1" dirty="0"/>
              <a:t>A client trusts a server certificate automatically if the certificate exists in the client </a:t>
            </a:r>
            <a:r>
              <a:rPr lang="en-US" b="1" dirty="0" err="1"/>
              <a:t>truststore</a:t>
            </a:r>
            <a:r>
              <a:rPr lang="en-US" b="1" dirty="0"/>
              <a:t>. A </a:t>
            </a:r>
            <a:r>
              <a:rPr lang="en-US" b="1" dirty="0" err="1"/>
              <a:t>truststore</a:t>
            </a:r>
            <a:r>
              <a:rPr lang="en-US" b="1" dirty="0"/>
              <a:t> is a database of trusted certificates.</a:t>
            </a:r>
          </a:p>
          <a:p>
            <a:r>
              <a:rPr lang="en-US" dirty="0"/>
              <a:t>Modern browsers have a </a:t>
            </a:r>
            <a:r>
              <a:rPr lang="en-US" dirty="0" err="1"/>
              <a:t>truststore</a:t>
            </a:r>
            <a:r>
              <a:rPr lang="en-US" dirty="0"/>
              <a:t> loaded with the common certificates endorsed by CAs. This is why you are not prompted when entering the secured site at major merchant web sites - they use certificates signed by a CA. But, when you log in to an IBM application that serves up a self-signed certificate, you sees the prompt.</a:t>
            </a:r>
          </a:p>
          <a:p>
            <a:r>
              <a:rPr lang="en-US" dirty="0"/>
              <a:t>Browsers check that the host name of the server matches the subject name in the certificate (the subject name is the Common Name used in the Distinguished Name, which you supply when you request a certificate). The browser might issue a warning if these two names do not match</a:t>
            </a:r>
            <a:r>
              <a:rPr lang="en-US" dirty="0" smtClean="0"/>
              <a:t>.</a:t>
            </a:r>
            <a:endParaRPr lang="en-US" dirty="0"/>
          </a:p>
          <a:p>
            <a:endParaRPr lang="en-US" dirty="0"/>
          </a:p>
        </p:txBody>
      </p:sp>
    </p:spTree>
    <p:extLst>
      <p:ext uri="{BB962C8B-B14F-4D97-AF65-F5344CB8AC3E}">
        <p14:creationId xmlns:p14="http://schemas.microsoft.com/office/powerpoint/2010/main" val="4989198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 Authentication</a:t>
            </a:r>
            <a:endParaRPr lang="en-US" dirty="0"/>
          </a:p>
        </p:txBody>
      </p:sp>
      <p:sp>
        <p:nvSpPr>
          <p:cNvPr id="3" name="Content Placeholder 2"/>
          <p:cNvSpPr>
            <a:spLocks noGrp="1"/>
          </p:cNvSpPr>
          <p:nvPr>
            <p:ph idx="1"/>
          </p:nvPr>
        </p:nvSpPr>
        <p:spPr/>
        <p:txBody>
          <a:bodyPr/>
          <a:lstStyle/>
          <a:p>
            <a:r>
              <a:rPr lang="en-US" dirty="0" smtClean="0"/>
              <a:t>One-way</a:t>
            </a:r>
          </a:p>
          <a:p>
            <a:pPr lvl="1"/>
            <a:r>
              <a:rPr lang="en-US" dirty="0"/>
              <a:t>In such mode, the SSL-client application is not verified by the SSL-server application. Only the server is verified.</a:t>
            </a:r>
            <a:endParaRPr lang="en-US" dirty="0" smtClean="0"/>
          </a:p>
          <a:p>
            <a:endParaRPr lang="en-US" dirty="0"/>
          </a:p>
          <a:p>
            <a:r>
              <a:rPr lang="en-US" dirty="0" smtClean="0"/>
              <a:t>Two-way (mutual authentication)</a:t>
            </a:r>
          </a:p>
          <a:p>
            <a:pPr lvl="1"/>
            <a:r>
              <a:rPr lang="en-US" dirty="0"/>
              <a:t>In two-way SSL authentication, the SSL client application verifies the identity of the SSL server application, and then the SSL server application verifies the identity of the SSL-client application.</a:t>
            </a: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21472509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 Authentication - </a:t>
            </a:r>
            <a:r>
              <a:rPr lang="en-US" dirty="0" smtClean="0"/>
              <a:t>One-way</a:t>
            </a:r>
            <a:endParaRPr lang="en-US" dirty="0"/>
          </a:p>
        </p:txBody>
      </p:sp>
      <p:sp>
        <p:nvSpPr>
          <p:cNvPr id="3" name="Content Placeholder 2"/>
          <p:cNvSpPr>
            <a:spLocks noGrp="1"/>
          </p:cNvSpPr>
          <p:nvPr>
            <p:ph idx="1"/>
          </p:nvPr>
        </p:nvSpPr>
        <p:spPr/>
        <p:txBody>
          <a:bodyPr/>
          <a:lstStyle/>
          <a:p>
            <a:r>
              <a:rPr lang="en-US" dirty="0" smtClean="0"/>
              <a:t>One-way</a:t>
            </a:r>
          </a:p>
          <a:p>
            <a:pPr lvl="1"/>
            <a:r>
              <a:rPr lang="en-US" dirty="0"/>
              <a:t>In such mode, the SSL-client application is not verified by the SSL-server application. Only the server is verified.</a:t>
            </a:r>
            <a:endParaRPr lang="en-US" dirty="0" smtClean="0"/>
          </a:p>
          <a:p>
            <a:endParaRPr lang="en-US" dirty="0"/>
          </a:p>
          <a:p>
            <a:r>
              <a:rPr lang="en-US" dirty="0" smtClean="0"/>
              <a:t>Two-way (mutual authentication)</a:t>
            </a:r>
          </a:p>
          <a:p>
            <a:pPr lvl="1"/>
            <a:r>
              <a:rPr lang="en-US" dirty="0"/>
              <a:t>In two-way SSL authentication, the SSL client application verifies the identity of the SSL server application, and then the SSL server application verifies the identity of the SSL-client application.</a:t>
            </a: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10276719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way authentication</a:t>
            </a:r>
            <a:endParaRPr lang="en-US" dirty="0"/>
          </a:p>
        </p:txBody>
      </p:sp>
      <p:sp>
        <p:nvSpPr>
          <p:cNvPr id="3" name="Content Placeholder 2"/>
          <p:cNvSpPr>
            <a:spLocks noGrp="1"/>
          </p:cNvSpPr>
          <p:nvPr>
            <p:ph idx="1"/>
          </p:nvPr>
        </p:nvSpPr>
        <p:spPr/>
        <p:txBody>
          <a:bodyPr/>
          <a:lstStyle/>
          <a:p>
            <a:r>
              <a:rPr lang="en-US" dirty="0" smtClean="0"/>
              <a:t>Everyday HTTPS on browser</a:t>
            </a:r>
            <a:endParaRPr lang="en-US" dirty="0"/>
          </a:p>
        </p:txBody>
      </p:sp>
      <p:pic>
        <p:nvPicPr>
          <p:cNvPr id="5" name="Picture 4"/>
          <p:cNvPicPr>
            <a:picLocks noChangeAspect="1"/>
          </p:cNvPicPr>
          <p:nvPr/>
        </p:nvPicPr>
        <p:blipFill>
          <a:blip r:embed="rId2"/>
          <a:stretch>
            <a:fillRect/>
          </a:stretch>
        </p:blipFill>
        <p:spPr>
          <a:xfrm>
            <a:off x="0" y="2621777"/>
            <a:ext cx="12192000" cy="4540525"/>
          </a:xfrm>
          <a:prstGeom prst="rect">
            <a:avLst/>
          </a:prstGeom>
        </p:spPr>
      </p:pic>
    </p:spTree>
    <p:extLst>
      <p:ext uri="{BB962C8B-B14F-4D97-AF65-F5344CB8AC3E}">
        <p14:creationId xmlns:p14="http://schemas.microsoft.com/office/powerpoint/2010/main" val="302851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Two-way authentication</a:t>
            </a:r>
            <a:endParaRPr lang="en-US" dirty="0"/>
          </a:p>
        </p:txBody>
      </p:sp>
      <p:sp>
        <p:nvSpPr>
          <p:cNvPr id="3" name="Content Placeholder 2"/>
          <p:cNvSpPr>
            <a:spLocks noGrp="1"/>
          </p:cNvSpPr>
          <p:nvPr>
            <p:ph idx="1"/>
          </p:nvPr>
        </p:nvSpPr>
        <p:spPr/>
        <p:txBody>
          <a:bodyPr>
            <a:normAutofit/>
          </a:bodyPr>
          <a:lstStyle/>
          <a:p>
            <a:r>
              <a:rPr lang="en-US" sz="4400" dirty="0" smtClean="0"/>
              <a:t>WHEN?</a:t>
            </a:r>
          </a:p>
          <a:p>
            <a:r>
              <a:rPr lang="en-US" sz="4400" dirty="0" smtClean="0"/>
              <a:t> WHY?</a:t>
            </a:r>
          </a:p>
          <a:p>
            <a:r>
              <a:rPr lang="en-US" sz="4400" dirty="0" smtClean="0"/>
              <a:t> ADVANTAGES?</a:t>
            </a:r>
            <a:endParaRPr lang="en-US" sz="4400" dirty="0"/>
          </a:p>
        </p:txBody>
      </p:sp>
    </p:spTree>
    <p:extLst>
      <p:ext uri="{BB962C8B-B14F-4D97-AF65-F5344CB8AC3E}">
        <p14:creationId xmlns:p14="http://schemas.microsoft.com/office/powerpoint/2010/main" val="1545162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Two-way authentication</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sz="4400" dirty="0"/>
              <a:t>Establishing the encrypted channel using certificate-based 2-Way SSL involves</a:t>
            </a:r>
            <a:r>
              <a:rPr lang="en-US" sz="4400" dirty="0" smtClean="0"/>
              <a:t>:</a:t>
            </a:r>
          </a:p>
          <a:p>
            <a:pPr marL="742950" indent="-742950">
              <a:buFont typeface="+mj-lt"/>
              <a:buAutoNum type="arabicPeriod"/>
            </a:pPr>
            <a:r>
              <a:rPr lang="en-US" sz="4400" dirty="0" smtClean="0"/>
              <a:t>A </a:t>
            </a:r>
            <a:r>
              <a:rPr lang="en-US" sz="4400" dirty="0"/>
              <a:t>client requests access to a protected resource.</a:t>
            </a:r>
          </a:p>
          <a:p>
            <a:pPr marL="742950" indent="-742950">
              <a:buFont typeface="+mj-lt"/>
              <a:buAutoNum type="arabicPeriod"/>
            </a:pPr>
            <a:r>
              <a:rPr lang="en-US" sz="4400" dirty="0"/>
              <a:t>The server presents its certificate to the client.</a:t>
            </a:r>
          </a:p>
          <a:p>
            <a:pPr marL="742950" indent="-742950">
              <a:buFont typeface="+mj-lt"/>
              <a:buAutoNum type="arabicPeriod"/>
            </a:pPr>
            <a:r>
              <a:rPr lang="en-US" sz="4400" dirty="0"/>
              <a:t>The client verifies the server’s certificate.</a:t>
            </a:r>
          </a:p>
          <a:p>
            <a:pPr marL="742950" indent="-742950">
              <a:buFont typeface="+mj-lt"/>
              <a:buAutoNum type="arabicPeriod"/>
            </a:pPr>
            <a:r>
              <a:rPr lang="en-US" sz="4400" dirty="0"/>
              <a:t>If successful, the client sends its certificate to the server.</a:t>
            </a:r>
          </a:p>
          <a:p>
            <a:pPr marL="742950" indent="-742950">
              <a:buFont typeface="+mj-lt"/>
              <a:buAutoNum type="arabicPeriod"/>
            </a:pPr>
            <a:r>
              <a:rPr lang="en-US" sz="4400" dirty="0"/>
              <a:t>The server verifies the client’s credentials.</a:t>
            </a:r>
          </a:p>
          <a:p>
            <a:pPr marL="742950" indent="-742950">
              <a:buFont typeface="+mj-lt"/>
              <a:buAutoNum type="arabicPeriod"/>
            </a:pPr>
            <a:r>
              <a:rPr lang="en-US" sz="4400" dirty="0"/>
              <a:t>If successful, the server grants access to the protected resource requested by the client</a:t>
            </a:r>
            <a:r>
              <a:rPr lang="en-US" sz="4400" dirty="0" smtClean="0"/>
              <a:t>.</a:t>
            </a:r>
            <a:br>
              <a:rPr lang="en-US" sz="4400" dirty="0" smtClean="0"/>
            </a:br>
            <a:endParaRPr lang="en-US" sz="4400" dirty="0"/>
          </a:p>
        </p:txBody>
      </p:sp>
    </p:spTree>
    <p:extLst>
      <p:ext uri="{BB962C8B-B14F-4D97-AF65-F5344CB8AC3E}">
        <p14:creationId xmlns:p14="http://schemas.microsoft.com/office/powerpoint/2010/main" val="1603907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Two-way authentication</a:t>
            </a:r>
            <a:endParaRPr lang="en-US" dirty="0"/>
          </a:p>
        </p:txBody>
      </p:sp>
      <p:pic>
        <p:nvPicPr>
          <p:cNvPr id="5" name="Picture 4"/>
          <p:cNvPicPr>
            <a:picLocks noChangeAspect="1"/>
          </p:cNvPicPr>
          <p:nvPr/>
        </p:nvPicPr>
        <p:blipFill>
          <a:blip r:embed="rId2"/>
          <a:stretch>
            <a:fillRect/>
          </a:stretch>
        </p:blipFill>
        <p:spPr>
          <a:xfrm>
            <a:off x="1519869" y="1690688"/>
            <a:ext cx="9152261" cy="4737100"/>
          </a:xfrm>
          <a:prstGeom prst="rect">
            <a:avLst/>
          </a:prstGeom>
        </p:spPr>
      </p:pic>
    </p:spTree>
    <p:extLst>
      <p:ext uri="{BB962C8B-B14F-4D97-AF65-F5344CB8AC3E}">
        <p14:creationId xmlns:p14="http://schemas.microsoft.com/office/powerpoint/2010/main" val="12378700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WE ARE GOING TO:</a:t>
            </a:r>
            <a:endParaRPr lang="en-US" dirty="0"/>
          </a:p>
        </p:txBody>
      </p:sp>
      <p:sp>
        <p:nvSpPr>
          <p:cNvPr id="3" name="TextBox 2"/>
          <p:cNvSpPr txBox="1"/>
          <p:nvPr/>
        </p:nvSpPr>
        <p:spPr>
          <a:xfrm>
            <a:off x="655320" y="2025968"/>
            <a:ext cx="11536680" cy="3170099"/>
          </a:xfrm>
          <a:prstGeom prst="rect">
            <a:avLst/>
          </a:prstGeom>
          <a:noFill/>
        </p:spPr>
        <p:txBody>
          <a:bodyPr wrap="square" rtlCol="0">
            <a:spAutoFit/>
          </a:bodyPr>
          <a:lstStyle/>
          <a:p>
            <a:pPr marL="342900" indent="-342900">
              <a:buFont typeface="+mj-lt"/>
              <a:buAutoNum type="arabicPeriod"/>
            </a:pPr>
            <a:r>
              <a:rPr lang="en-US" sz="4000" dirty="0" smtClean="0"/>
              <a:t>Create a python-flask REST Service</a:t>
            </a:r>
          </a:p>
          <a:p>
            <a:pPr marL="342900" indent="-342900">
              <a:buFont typeface="+mj-lt"/>
              <a:buAutoNum type="arabicPeriod"/>
            </a:pPr>
            <a:r>
              <a:rPr lang="en-US" sz="4000" dirty="0" smtClean="0"/>
              <a:t>Create a CA</a:t>
            </a:r>
          </a:p>
          <a:p>
            <a:pPr marL="342900" indent="-342900">
              <a:buFont typeface="+mj-lt"/>
              <a:buAutoNum type="arabicPeriod"/>
            </a:pPr>
            <a:r>
              <a:rPr lang="en-US" sz="4000" dirty="0" smtClean="0"/>
              <a:t>Create a Server Certificate and run it under HTTPS</a:t>
            </a:r>
          </a:p>
          <a:p>
            <a:pPr marL="342900" indent="-342900">
              <a:buFont typeface="+mj-lt"/>
              <a:buAutoNum type="arabicPeriod"/>
            </a:pPr>
            <a:r>
              <a:rPr lang="en-US" sz="4000" dirty="0" smtClean="0"/>
              <a:t>Create a Client Certificate and sign it by the CA</a:t>
            </a:r>
          </a:p>
          <a:p>
            <a:pPr marL="342900" indent="-342900">
              <a:buFont typeface="+mj-lt"/>
              <a:buAutoNum type="arabicPeriod"/>
            </a:pPr>
            <a:r>
              <a:rPr lang="en-US" sz="4000" dirty="0" smtClean="0"/>
              <a:t>Use mutual authentication on our web server</a:t>
            </a:r>
            <a:endParaRPr lang="en-US" sz="4000" dirty="0"/>
          </a:p>
        </p:txBody>
      </p:sp>
    </p:spTree>
    <p:extLst>
      <p:ext uri="{BB962C8B-B14F-4D97-AF65-F5344CB8AC3E}">
        <p14:creationId xmlns:p14="http://schemas.microsoft.com/office/powerpoint/2010/main" val="790138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320" y="2379911"/>
            <a:ext cx="10515600" cy="1325563"/>
          </a:xfrm>
        </p:spPr>
        <p:txBody>
          <a:bodyPr>
            <a:normAutofit fontScale="90000"/>
          </a:bodyPr>
          <a:lstStyle/>
          <a:p>
            <a:r>
              <a:rPr lang="en-US" dirty="0" smtClean="0"/>
              <a:t>https://</a:t>
            </a:r>
            <a:r>
              <a:rPr lang="en-US" dirty="0" err="1" smtClean="0"/>
              <a:t>www.digitalocean.com</a:t>
            </a:r>
            <a:r>
              <a:rPr lang="en-US" dirty="0" smtClean="0"/>
              <a:t>/community/tutorials/how-to-serve-flask-applications-with-uwsgi-and-nginx-on-ubuntu-16-04</a:t>
            </a:r>
            <a:endParaRPr lang="en-US" dirty="0"/>
          </a:p>
        </p:txBody>
      </p:sp>
    </p:spTree>
    <p:extLst>
      <p:ext uri="{BB962C8B-B14F-4D97-AF65-F5344CB8AC3E}">
        <p14:creationId xmlns:p14="http://schemas.microsoft.com/office/powerpoint/2010/main" val="280836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3760" y="687856"/>
            <a:ext cx="5645061" cy="5580547"/>
          </a:xfrm>
        </p:spPr>
      </p:pic>
    </p:spTree>
    <p:extLst>
      <p:ext uri="{BB962C8B-B14F-4D97-AF65-F5344CB8AC3E}">
        <p14:creationId xmlns:p14="http://schemas.microsoft.com/office/powerpoint/2010/main" val="1171190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5674" y="1188720"/>
            <a:ext cx="9903646" cy="4139724"/>
          </a:xfrm>
        </p:spPr>
      </p:pic>
    </p:spTree>
    <p:extLst>
      <p:ext uri="{BB962C8B-B14F-4D97-AF65-F5344CB8AC3E}">
        <p14:creationId xmlns:p14="http://schemas.microsoft.com/office/powerpoint/2010/main" val="18666620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5719" y="609600"/>
            <a:ext cx="8715512" cy="5414963"/>
          </a:xfrm>
        </p:spPr>
      </p:pic>
    </p:spTree>
    <p:extLst>
      <p:ext uri="{BB962C8B-B14F-4D97-AF65-F5344CB8AC3E}">
        <p14:creationId xmlns:p14="http://schemas.microsoft.com/office/powerpoint/2010/main" val="5377589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Asymmetric Encryption</a:t>
            </a:r>
            <a:endParaRPr lang="en-US" dirty="0"/>
          </a:p>
        </p:txBody>
      </p:sp>
      <p:sp>
        <p:nvSpPr>
          <p:cNvPr id="3" name="Content Placeholder 2"/>
          <p:cNvSpPr>
            <a:spLocks noGrp="1"/>
          </p:cNvSpPr>
          <p:nvPr>
            <p:ph idx="1"/>
          </p:nvPr>
        </p:nvSpPr>
        <p:spPr/>
        <p:txBody>
          <a:bodyPr/>
          <a:lstStyle/>
          <a:p>
            <a:r>
              <a:rPr lang="en-US" b="1" dirty="0"/>
              <a:t>Encryption</a:t>
            </a:r>
            <a:r>
              <a:rPr lang="en-US" dirty="0"/>
              <a:t> uses a private key/public key pair which ensures that the data can be encrypted by one key but can only be decrypted by the other key pair.   This is referred to as the Public-Key Infrastructure (PKI) Scheme.  The public key is shared while the private key is kept locally.  This is described more in 1 and 2 way SSL below concerning the files and which are stored where.  This can also be extending to server to server communication, in addition to browser to server communication.</a:t>
            </a:r>
          </a:p>
        </p:txBody>
      </p:sp>
    </p:spTree>
    <p:extLst>
      <p:ext uri="{BB962C8B-B14F-4D97-AF65-F5344CB8AC3E}">
        <p14:creationId xmlns:p14="http://schemas.microsoft.com/office/powerpoint/2010/main" val="1377433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a:t>
            </a:r>
            <a:endParaRPr lang="en-US" dirty="0"/>
          </a:p>
        </p:txBody>
      </p:sp>
      <p:sp>
        <p:nvSpPr>
          <p:cNvPr id="3" name="Content Placeholder 2"/>
          <p:cNvSpPr>
            <a:spLocks noGrp="1"/>
          </p:cNvSpPr>
          <p:nvPr>
            <p:ph idx="1"/>
          </p:nvPr>
        </p:nvSpPr>
        <p:spPr/>
        <p:txBody>
          <a:bodyPr/>
          <a:lstStyle/>
          <a:p>
            <a:r>
              <a:rPr lang="en-US" b="1" dirty="0"/>
              <a:t>Trust</a:t>
            </a:r>
            <a:r>
              <a:rPr lang="en-US" dirty="0"/>
              <a:t> is achieved through the use of certificate trust.   Certificate trust can be thought of as a chain that starts with the Certificate Authority (or CA).  </a:t>
            </a:r>
            <a:endParaRPr lang="en-US" dirty="0" smtClean="0"/>
          </a:p>
          <a:p>
            <a:endParaRPr lang="en-US" dirty="0"/>
          </a:p>
          <a:p>
            <a:r>
              <a:rPr lang="en-US" dirty="0" smtClean="0"/>
              <a:t>A </a:t>
            </a:r>
            <a:r>
              <a:rPr lang="en-US" dirty="0"/>
              <a:t>CA is a company or entity that issues SSL Certificates.   Web browsers and  systems come loaded with a list of recognized issuers and that list is kept up to date by automatic updates.   Certificates can also be self-signed for testing.</a:t>
            </a:r>
          </a:p>
        </p:txBody>
      </p:sp>
    </p:spTree>
    <p:extLst>
      <p:ext uri="{BB962C8B-B14F-4D97-AF65-F5344CB8AC3E}">
        <p14:creationId xmlns:p14="http://schemas.microsoft.com/office/powerpoint/2010/main" val="1796187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you ever seen that?</a:t>
            </a:r>
            <a:endParaRPr lang="en-US" dirty="0"/>
          </a:p>
        </p:txBody>
      </p:sp>
      <p:pic>
        <p:nvPicPr>
          <p:cNvPr id="4" name="Picture 3"/>
          <p:cNvPicPr>
            <a:picLocks noChangeAspect="1"/>
          </p:cNvPicPr>
          <p:nvPr/>
        </p:nvPicPr>
        <p:blipFill>
          <a:blip r:embed="rId2"/>
          <a:stretch>
            <a:fillRect/>
          </a:stretch>
        </p:blipFill>
        <p:spPr>
          <a:xfrm>
            <a:off x="3009900" y="1443112"/>
            <a:ext cx="5494020" cy="5414888"/>
          </a:xfrm>
          <a:prstGeom prst="rect">
            <a:avLst/>
          </a:prstGeom>
        </p:spPr>
      </p:pic>
    </p:spTree>
    <p:extLst>
      <p:ext uri="{BB962C8B-B14F-4D97-AF65-F5344CB8AC3E}">
        <p14:creationId xmlns:p14="http://schemas.microsoft.com/office/powerpoint/2010/main" val="1237973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SSL/TLS Benefits</a:t>
            </a:r>
            <a:endParaRPr lang="en-US" dirty="0"/>
          </a:p>
        </p:txBody>
      </p:sp>
      <p:sp>
        <p:nvSpPr>
          <p:cNvPr id="3" name="Content Placeholder 2"/>
          <p:cNvSpPr>
            <a:spLocks noGrp="1"/>
          </p:cNvSpPr>
          <p:nvPr>
            <p:ph idx="1"/>
          </p:nvPr>
        </p:nvSpPr>
        <p:spPr/>
        <p:txBody>
          <a:bodyPr>
            <a:normAutofit lnSpcReduction="10000"/>
          </a:bodyPr>
          <a:lstStyle/>
          <a:p>
            <a:r>
              <a:rPr lang="en-US" dirty="0"/>
              <a:t>The C-I-A (Confidentiality, Integrity, Availability) Model for information security is addressed in several ways by the use of a secure communications protocol. </a:t>
            </a:r>
            <a:endParaRPr lang="en-US" dirty="0" smtClean="0"/>
          </a:p>
          <a:p>
            <a:pPr lvl="1"/>
            <a:r>
              <a:rPr lang="en-US" b="1" dirty="0" smtClean="0"/>
              <a:t>Confidentiality </a:t>
            </a:r>
            <a:r>
              <a:rPr lang="en-US" b="1" dirty="0"/>
              <a:t>of the information being passed is the main purpose of the SSL and TLS protocols</a:t>
            </a:r>
            <a:r>
              <a:rPr lang="en-US" b="1" dirty="0" smtClean="0"/>
              <a:t>.</a:t>
            </a:r>
          </a:p>
          <a:p>
            <a:pPr lvl="1"/>
            <a:r>
              <a:rPr lang="en-US" dirty="0" smtClean="0"/>
              <a:t> </a:t>
            </a:r>
            <a:r>
              <a:rPr lang="en-US" dirty="0"/>
              <a:t>Integrity is addressed through the use of message authentication in each message from the first handshake. Additionally, non-repudiation is accounted for through certificate passing in addition to the integrity check from the message authentication</a:t>
            </a:r>
            <a:r>
              <a:rPr lang="en-US" dirty="0" smtClean="0"/>
              <a:t>.</a:t>
            </a:r>
          </a:p>
          <a:p>
            <a:pPr lvl="1"/>
            <a:r>
              <a:rPr lang="en-US" dirty="0" smtClean="0"/>
              <a:t> </a:t>
            </a:r>
            <a:r>
              <a:rPr lang="en-US" dirty="0"/>
              <a:t>Though more responsibility for the Availability portion of the model (in this example) is placed on the server, Availability is slightly addressed since secure communications prevent malicious users from having direct access to the system. </a:t>
            </a:r>
          </a:p>
        </p:txBody>
      </p:sp>
    </p:spTree>
    <p:extLst>
      <p:ext uri="{BB962C8B-B14F-4D97-AF65-F5344CB8AC3E}">
        <p14:creationId xmlns:p14="http://schemas.microsoft.com/office/powerpoint/2010/main" val="1838767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Certification Authority</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a:t>X</a:t>
            </a:r>
            <a:r>
              <a:rPr lang="en-US" dirty="0" err="1" smtClean="0"/>
              <a:t>ertificate</a:t>
            </a:r>
            <a:r>
              <a:rPr lang="en-US" dirty="0" smtClean="0"/>
              <a:t> authorities (CAs)—entities that are trusted by users’ browsers to vouch for the identity of web servers. CAs do this by signing digital certificates that associate a site’s public key with its domain name. We place our full trust in each of these CAs—in general, every CA has the ability to sign trusted certificates for any domain, and so the entire PKI is only as secure as the weakest CA. Nevertheless, this complex distributed infrastructure is strikingly opaque. There is no published list of signed website certificates or even of the organizations that have trusted signing ability. In this work, we attempt to rectify this and shed light on the HTTPS certificate ecosystem.[“Analysis of the HTTPS Certificate Ecosystem”]</a:t>
            </a:r>
          </a:p>
          <a:p>
            <a:pPr marL="0" indent="0">
              <a:buNone/>
            </a:pPr>
            <a:endParaRPr lang="en-US" dirty="0" smtClean="0"/>
          </a:p>
          <a:p>
            <a:r>
              <a:rPr lang="en-US" dirty="0" smtClean="0"/>
              <a:t>List of accredited CA: </a:t>
            </a:r>
            <a:r>
              <a:rPr lang="en-US" sz="2600" dirty="0" smtClean="0"/>
              <a:t>https://</a:t>
            </a:r>
            <a:r>
              <a:rPr lang="en-US" sz="2600" dirty="0" err="1" smtClean="0"/>
              <a:t>mozillacaprogram.secure.force.com</a:t>
            </a:r>
            <a:r>
              <a:rPr lang="en-US" sz="2600" dirty="0" smtClean="0"/>
              <a:t>/CA/</a:t>
            </a:r>
            <a:r>
              <a:rPr lang="en-US" sz="2600" dirty="0" err="1" smtClean="0"/>
              <a:t>IncludedCACertificateReport</a:t>
            </a:r>
            <a:endParaRPr lang="en-US" sz="2600" dirty="0"/>
          </a:p>
        </p:txBody>
      </p:sp>
    </p:spTree>
    <p:extLst>
      <p:ext uri="{BB962C8B-B14F-4D97-AF65-F5344CB8AC3E}">
        <p14:creationId xmlns:p14="http://schemas.microsoft.com/office/powerpoint/2010/main" val="662241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a certificate?</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t>A certificate is a digital signature that identifies the server as some named entity. Certificates can be signed by a certificate authority (CA) that vouches for the identity of the server, or they can be self-signed. Verisign or </a:t>
            </a:r>
            <a:r>
              <a:rPr lang="en-US" dirty="0" err="1" smtClean="0"/>
              <a:t>Thawte</a:t>
            </a:r>
            <a:r>
              <a:rPr lang="en-US" dirty="0" smtClean="0"/>
              <a:t> are examples of CAs. A self-signed certificate is one where the CA is the same entity that the certificate claims to identify.</a:t>
            </a:r>
          </a:p>
        </p:txBody>
      </p:sp>
    </p:spTree>
    <p:extLst>
      <p:ext uri="{BB962C8B-B14F-4D97-AF65-F5344CB8AC3E}">
        <p14:creationId xmlns:p14="http://schemas.microsoft.com/office/powerpoint/2010/main" val="13418641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Server-side certificates</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t>Every server that is intended to provide SSL communication </a:t>
            </a:r>
            <a:r>
              <a:rPr lang="en-US" dirty="0"/>
              <a:t>needs to serve up a certificate.</a:t>
            </a:r>
            <a:r>
              <a:rPr lang="en-US" dirty="0" smtClean="0"/>
              <a:t>.</a:t>
            </a:r>
          </a:p>
        </p:txBody>
      </p:sp>
    </p:spTree>
    <p:extLst>
      <p:ext uri="{BB962C8B-B14F-4D97-AF65-F5344CB8AC3E}">
        <p14:creationId xmlns:p14="http://schemas.microsoft.com/office/powerpoint/2010/main" val="12331871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2443</TotalTime>
  <Words>739</Words>
  <Application>Microsoft Macintosh PowerPoint</Application>
  <PresentationFormat>Widescreen</PresentationFormat>
  <Paragraphs>62</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Calibri Light</vt:lpstr>
      <vt:lpstr>Arial</vt:lpstr>
      <vt:lpstr>Office Theme</vt:lpstr>
      <vt:lpstr>One-way and two-way SSL authentication </vt:lpstr>
      <vt:lpstr>PowerPoint Presentation</vt:lpstr>
      <vt:lpstr>Asymmetric Encryption</vt:lpstr>
      <vt:lpstr>TRUST</vt:lpstr>
      <vt:lpstr>Have you ever seen that?</vt:lpstr>
      <vt:lpstr>SSL/TLS Benefits</vt:lpstr>
      <vt:lpstr>Certification Authority</vt:lpstr>
      <vt:lpstr>What is a certificate? </vt:lpstr>
      <vt:lpstr>Server-side certificates </vt:lpstr>
      <vt:lpstr>Client side truststores </vt:lpstr>
      <vt:lpstr>SSL Authentication</vt:lpstr>
      <vt:lpstr>SSL Authentication - One-way</vt:lpstr>
      <vt:lpstr>One way authentication</vt:lpstr>
      <vt:lpstr>Two-way authentication</vt:lpstr>
      <vt:lpstr>Two-way authentication</vt:lpstr>
      <vt:lpstr>Two-way authentication</vt:lpstr>
      <vt:lpstr>TODAY WE ARE GOING TO:</vt:lpstr>
      <vt:lpstr>https://www.digitalocean.com/community/tutorials/how-to-serve-flask-applications-with-uwsgi-and-nginx-on-ubuntu-16-04</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One-way and two-way SSL authentication </dc:title>
  <dc:creator>Filippo Gaudenzi</dc:creator>
  <cp:lastModifiedBy>Filippo Gaudenzi</cp:lastModifiedBy>
  <cp:revision>6</cp:revision>
  <dcterms:created xsi:type="dcterms:W3CDTF">2016-12-18T21:29:32Z</dcterms:created>
  <dcterms:modified xsi:type="dcterms:W3CDTF">2016-12-20T14:12:41Z</dcterms:modified>
</cp:coreProperties>
</file>